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83" r:id="rId17"/>
    <p:sldId id="285" r:id="rId18"/>
    <p:sldId id="286" r:id="rId19"/>
    <p:sldId id="287" r:id="rId20"/>
    <p:sldId id="281" r:id="rId21"/>
    <p:sldId id="288" r:id="rId22"/>
    <p:sldId id="289" r:id="rId23"/>
    <p:sldId id="278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63572"/>
  </p:normalViewPr>
  <p:slideViewPr>
    <p:cSldViewPr snapToGrid="0">
      <p:cViewPr varScale="1">
        <p:scale>
          <a:sx n="76" d="100"/>
          <a:sy n="76" d="100"/>
        </p:scale>
        <p:origin x="2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8A28-C436-C946-A75F-6BCE9A6B0D3D}" type="datetimeFigureOut">
              <a:rPr lang="en-CH" smtClean="0"/>
              <a:t>26.02.2024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8C49C-C16D-014B-AA1E-305074568E3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128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595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Hemaglutinin:</a:t>
            </a:r>
          </a:p>
          <a:p>
            <a:r>
              <a:rPr lang="en-CH" dirty="0"/>
              <a:t>Usually studied to found the Host Relationship </a:t>
            </a:r>
          </a:p>
          <a:p>
            <a:endParaRPr lang="en-CH" dirty="0"/>
          </a:p>
          <a:p>
            <a:r>
              <a:rPr lang="en-CH" dirty="0"/>
              <a:t>PB2: 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670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genetic algorithm is based on Darwin’s theory of natural selection</a:t>
            </a: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function optimization that follows the “survival of the fittest” idea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Which can make sense in an evolutionary relationship from avian to human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Legend 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VisuNet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: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Connetion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value: yellow &gt;55%</a:t>
            </a: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Orange &gt;75%</a:t>
            </a: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Red &gt; 85%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Node size:</a:t>
            </a: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Bigger more coverage/support 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Avian lot of rules but less high coverage</a:t>
            </a:r>
          </a:p>
          <a:p>
            <a:r>
              <a:rPr lang="en-GB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Human less rules but more high coverage /highly interconnected </a:t>
            </a:r>
          </a:p>
          <a:p>
            <a:endParaRPr lang="en-GB" b="0" i="0" u="none" strike="noStrike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6642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Provided a way bigger amount of IF-THEN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406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8509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“?” column </a:t>
            </a:r>
          </a:p>
          <a:p>
            <a:endParaRPr lang="en-CH" dirty="0"/>
          </a:p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2/26/24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jvi.00879-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/s12864-016-2919-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10B3E-C7A7-A9DE-5096-51FFA8ED1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30"/>
          <a:stretch/>
        </p:blipFill>
        <p:spPr>
          <a:xfrm>
            <a:off x="573976" y="2346419"/>
            <a:ext cx="10802858" cy="100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D1C63-CC84-66C4-9E68-0A8DBAD75668}"/>
              </a:ext>
            </a:extLst>
          </p:cNvPr>
          <p:cNvSpPr/>
          <p:nvPr/>
        </p:nvSpPr>
        <p:spPr>
          <a:xfrm>
            <a:off x="754048" y="2346418"/>
            <a:ext cx="622853" cy="112826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D61B-FC7F-6512-4264-0FC4B52C8318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970FA-E18D-077D-7CDD-5E01A11ACF1B}"/>
              </a:ext>
            </a:extLst>
          </p:cNvPr>
          <p:cNvSpPr txBox="1"/>
          <p:nvPr/>
        </p:nvSpPr>
        <p:spPr>
          <a:xfrm>
            <a:off x="4060687" y="692196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rosetta(result$data, discrete=T, roc = TRUE, clroc = "Human")</a:t>
            </a:r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    434 rules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rules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     824 rules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493F1-9EB2-8B49-986A-250AC9AD2913}"/>
              </a:ext>
            </a:extLst>
          </p:cNvPr>
          <p:cNvSpPr txBox="1"/>
          <p:nvPr/>
        </p:nvSpPr>
        <p:spPr>
          <a:xfrm>
            <a:off x="2976479" y="709312"/>
            <a:ext cx="821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rosetta</a:t>
            </a:r>
            <a:r>
              <a:rPr lang="en-GB" dirty="0"/>
              <a:t>(</a:t>
            </a:r>
            <a:r>
              <a:rPr lang="en-GB" dirty="0" err="1"/>
              <a:t>result$data</a:t>
            </a:r>
            <a:r>
              <a:rPr lang="en-GB" dirty="0"/>
              <a:t>, discrete=T, roc = TRUE, reducer="Genetic", </a:t>
            </a:r>
            <a:r>
              <a:rPr lang="en-GB" dirty="0" err="1"/>
              <a:t>clroc</a:t>
            </a:r>
            <a:r>
              <a:rPr lang="en-GB" dirty="0"/>
              <a:t> = "Human")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415289" y="128290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07631"/>
              </p:ext>
            </p:extLst>
          </p:nvPr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82533"/>
              </p:ext>
            </p:extLst>
          </p:nvPr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415289" y="4538363"/>
            <a:ext cx="13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</a:t>
            </a:r>
            <a:r>
              <a:rPr lang="en-CH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</a:t>
            </a:r>
            <a:r>
              <a:rPr lang="en-US" dirty="0"/>
              <a:t>“?”filtered</a:t>
            </a:r>
            <a:r>
              <a:rPr lang="en-CH" dirty="0"/>
              <a:t> column</a:t>
            </a:r>
            <a:r>
              <a:rPr lang="en-US" dirty="0"/>
              <a:t> </a:t>
            </a:r>
            <a:r>
              <a:rPr lang="en-CH" dirty="0"/>
              <a:t>in the original data added +1 to the shift</a:t>
            </a:r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637539" y="106832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/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/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637539" y="4337554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342900" indent="-342900">
              <a:buFont typeface="Arial" panose="020B0604020202020204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en-CH" dirty="0"/>
              <a:t>Genetic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</a:t>
            </a:r>
            <a:r>
              <a:rPr lang="en-GB" dirty="0"/>
              <a:t>“?” filtered</a:t>
            </a:r>
            <a:r>
              <a:rPr lang="en-CH" dirty="0"/>
              <a:t> </a:t>
            </a:r>
            <a:r>
              <a:rPr lang="en-US" dirty="0"/>
              <a:t>out </a:t>
            </a:r>
            <a:r>
              <a:rPr lang="en-CH" dirty="0"/>
              <a:t>column</a:t>
            </a:r>
            <a:r>
              <a:rPr lang="en-GB" dirty="0"/>
              <a:t> </a:t>
            </a:r>
            <a:r>
              <a:rPr lang="en-CH" dirty="0"/>
              <a:t>in the original data added +1 to the 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4622-18CE-4A4E-E92B-9637C2A0C24C}"/>
              </a:ext>
            </a:extLst>
          </p:cNvPr>
          <p:cNvSpPr txBox="1"/>
          <p:nvPr/>
        </p:nvSpPr>
        <p:spPr>
          <a:xfrm>
            <a:off x="6946900" y="3081911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077E6-E4DF-A16E-1CD8-21F218A475DA}"/>
              </a:ext>
            </a:extLst>
          </p:cNvPr>
          <p:cNvSpPr txBox="1"/>
          <p:nvPr/>
        </p:nvSpPr>
        <p:spPr>
          <a:xfrm>
            <a:off x="6946900" y="1212395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987C6-0A69-7E3F-0D08-63E831A1D654}"/>
              </a:ext>
            </a:extLst>
          </p:cNvPr>
          <p:cNvSpPr/>
          <p:nvPr/>
        </p:nvSpPr>
        <p:spPr>
          <a:xfrm>
            <a:off x="2309403" y="4902200"/>
            <a:ext cx="8127999" cy="280252"/>
          </a:xfrm>
          <a:prstGeom prst="rect">
            <a:avLst/>
          </a:prstGeom>
          <a:solidFill>
            <a:srgbClr val="BD2B31">
              <a:alpha val="20000"/>
            </a:srgbClr>
          </a:solidFill>
          <a:ln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28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5" y="1734277"/>
            <a:ext cx="80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1" y="2508169"/>
            <a:ext cx="825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1" y="5311892"/>
            <a:ext cx="808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14D9-2546-9D3F-AE10-B0F617DBC4F0}"/>
              </a:ext>
            </a:extLst>
          </p:cNvPr>
          <p:cNvSpPr txBox="1"/>
          <p:nvPr/>
        </p:nvSpPr>
        <p:spPr>
          <a:xfrm>
            <a:off x="695326" y="3870849"/>
            <a:ext cx="390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Biological Implication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506-9931-90C7-43BB-6F0DCC44F1B8}"/>
              </a:ext>
            </a:extLst>
          </p:cNvPr>
          <p:cNvSpPr txBox="1"/>
          <p:nvPr/>
        </p:nvSpPr>
        <p:spPr>
          <a:xfrm>
            <a:off x="695323" y="1084443"/>
            <a:ext cx="201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latin typeface="Montserrat" panose="00000500000000000000" pitchFamily="2" charset="0"/>
              </a:rPr>
              <a:t>Conclusion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25AA-10D0-78FA-D9BA-1F1D74F07615}"/>
              </a:ext>
            </a:extLst>
          </p:cNvPr>
          <p:cNvSpPr txBox="1"/>
          <p:nvPr/>
        </p:nvSpPr>
        <p:spPr>
          <a:xfrm>
            <a:off x="695322" y="4480895"/>
            <a:ext cx="808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studies of such biomarkers can develop the possibility of tracing the virus and found possible inter-species transmission markers.</a:t>
            </a:r>
            <a:endParaRPr lang="LID4096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599896-BDCB-825B-FA4B-3C9FC65E2520}"/>
              </a:ext>
            </a:extLst>
          </p:cNvPr>
          <p:cNvCxnSpPr>
            <a:cxnSpLocks/>
          </p:cNvCxnSpPr>
          <p:nvPr/>
        </p:nvCxnSpPr>
        <p:spPr>
          <a:xfrm flipH="1">
            <a:off x="0" y="1546108"/>
            <a:ext cx="33718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F94DBC-9A96-4F4E-761F-1D3153866928}"/>
              </a:ext>
            </a:extLst>
          </p:cNvPr>
          <p:cNvCxnSpPr>
            <a:cxnSpLocks/>
          </p:cNvCxnSpPr>
          <p:nvPr/>
        </p:nvCxnSpPr>
        <p:spPr>
          <a:xfrm flipH="1">
            <a:off x="0" y="4376964"/>
            <a:ext cx="48196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5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Graef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M.,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Vreede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T., Lau, Y.-F., McCall, A. W., Carr, S. M., Subbarao, K., &amp; Fodor, E. (2010). The PB2 Subunit of the Influenza Virus RNA Polymerase Affects Virulence by Interacting with the Mitochondrial Antiviral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Signaling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Protein and Inhibiting Expression of Beta Interferon.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Virology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(17), 8433–8445. </a:t>
            </a:r>
          </a:p>
          <a:p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https://doi.org/10.1128/jvi.00879-10</a:t>
            </a:r>
            <a:endParaRPr lang="LID4096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54320-6586-EBDA-AF82-2EAB90CD8798}"/>
              </a:ext>
            </a:extLst>
          </p:cNvPr>
          <p:cNvSpPr txBox="1"/>
          <p:nvPr/>
        </p:nvSpPr>
        <p:spPr>
          <a:xfrm>
            <a:off x="4658139" y="4578688"/>
            <a:ext cx="614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[2] </a:t>
            </a:r>
            <a:r>
              <a:rPr lang="en-GB" sz="1400" dirty="0"/>
              <a:t>Khaliq, Z., </a:t>
            </a:r>
            <a:r>
              <a:rPr lang="en-GB" sz="1400" dirty="0" err="1"/>
              <a:t>Leijon</a:t>
            </a:r>
            <a:r>
              <a:rPr lang="en-GB" sz="1400" dirty="0"/>
              <a:t>, M., </a:t>
            </a:r>
            <a:r>
              <a:rPr lang="en-GB" sz="1400" dirty="0" err="1"/>
              <a:t>Belák</a:t>
            </a:r>
            <a:r>
              <a:rPr lang="en-GB" sz="1400" dirty="0"/>
              <a:t>, S. </a:t>
            </a:r>
            <a:r>
              <a:rPr lang="en-GB" sz="1400" i="1" dirty="0"/>
              <a:t>et al.</a:t>
            </a:r>
            <a:r>
              <a:rPr lang="en-GB" sz="1400" dirty="0"/>
              <a:t> Identification of combinatorial host-specific signatures with a potential to affect host adaptation in influenza A H1N1 and H3N2 subtypes. </a:t>
            </a:r>
            <a:r>
              <a:rPr lang="en-GB" sz="1400" i="1" dirty="0"/>
              <a:t>BMC Genomics</a:t>
            </a:r>
            <a:r>
              <a:rPr lang="en-GB" sz="1400" dirty="0"/>
              <a:t> </a:t>
            </a:r>
            <a:r>
              <a:rPr lang="en-GB" sz="1400" b="1" dirty="0"/>
              <a:t>17</a:t>
            </a:r>
            <a:r>
              <a:rPr lang="en-GB" sz="1400" dirty="0"/>
              <a:t>, 529 (2016). </a:t>
            </a:r>
          </a:p>
          <a:p>
            <a:r>
              <a:rPr lang="en-GB" sz="1200" i="1" dirty="0">
                <a:hlinkClick r:id="rId4"/>
              </a:rPr>
              <a:t>https://doi.org/10.1186/s12864-016-2919-4</a:t>
            </a:r>
            <a:endParaRPr lang="LID4096" sz="1400" i="1" dirty="0"/>
          </a:p>
        </p:txBody>
      </p:sp>
    </p:spTree>
    <p:extLst>
      <p:ext uri="{BB962C8B-B14F-4D97-AF65-F5344CB8AC3E}">
        <p14:creationId xmlns:p14="http://schemas.microsoft.com/office/powerpoint/2010/main" val="152704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  <a:r>
              <a:rPr lang="en-US" sz="1100" baseline="66000" dirty="0"/>
              <a:t> </a:t>
            </a:r>
            <a:r>
              <a:rPr lang="en-US" sz="1700" baseline="30000" dirty="0"/>
              <a:t>[1]</a:t>
            </a:r>
            <a:endParaRPr lang="en-US" sz="1600" baseline="30000" dirty="0"/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r>
              <a:rPr lang="en-US" sz="1600" baseline="30000" dirty="0"/>
              <a:t> [1]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52C60-20C1-2A67-0590-8E45BB0E63BB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endParaRPr lang="LID4096" baseline="66000" dirty="0"/>
          </a:p>
        </p:txBody>
      </p:sp>
    </p:spTree>
    <p:extLst>
      <p:ext uri="{BB962C8B-B14F-4D97-AF65-F5344CB8AC3E}">
        <p14:creationId xmlns:p14="http://schemas.microsoft.com/office/powerpoint/2010/main" val="314256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D6F3-8109-2545-AC20-09D7D0D7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41A9E4-7BC0-326E-1380-0032EDF7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7" y="1620282"/>
            <a:ext cx="7040270" cy="507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694AA-6CC4-2C08-C1E2-08921389F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B3A59-E71C-6D1A-BDAE-227F33115BB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63F174-D3EB-ECB0-CF3E-21ECDB073CB6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1193F8-CDCF-88A8-645E-853EAE451E4B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Johnson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052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1180-3782-8DE7-7471-7251F65C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773ACC-807A-4919-4C8D-75743892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2967" y="1620282"/>
            <a:ext cx="7040270" cy="5072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24BCD-DB48-2BFB-527A-2C34A6C5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ABF5-C029-BBE6-7361-DA41054D27A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99151B-A50E-0892-E8F7-E64C32B3698D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E62D15-D998-3A5D-EABC-E64CA96A1A88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Genetic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974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E4099-1382-5457-52BD-17DB7A8F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6" y="2346418"/>
            <a:ext cx="10802858" cy="2514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4EDCE-1367-44CF-EEC3-B1AA5B972DA9}"/>
              </a:ext>
            </a:extLst>
          </p:cNvPr>
          <p:cNvSpPr/>
          <p:nvPr/>
        </p:nvSpPr>
        <p:spPr>
          <a:xfrm>
            <a:off x="754048" y="2346418"/>
            <a:ext cx="622853" cy="251495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B11C0-E4FB-C4AB-83CB-EC803C9C9EDC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1287</Words>
  <Application>Microsoft Macintosh PowerPoint</Application>
  <PresentationFormat>Widescreen</PresentationFormat>
  <Paragraphs>263</Paragraphs>
  <Slides>23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Georgia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Matias Becker Burgos</cp:lastModifiedBy>
  <cp:revision>176</cp:revision>
  <dcterms:created xsi:type="dcterms:W3CDTF">2024-02-24T12:47:31Z</dcterms:created>
  <dcterms:modified xsi:type="dcterms:W3CDTF">2024-02-26T08:40:51Z</dcterms:modified>
</cp:coreProperties>
</file>